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  <p:sldMasterId id="2147483737" r:id="rId5"/>
    <p:sldMasterId id="2147483739" r:id="rId6"/>
    <p:sldMasterId id="2147483741" r:id="rId7"/>
    <p:sldMasterId id="2147483743" r:id="rId8"/>
    <p:sldMasterId id="2147483658" r:id="rId9"/>
    <p:sldMasterId id="2147483656" r:id="rId10"/>
    <p:sldMasterId id="2147483660" r:id="rId11"/>
    <p:sldMasterId id="2147483662" r:id="rId12"/>
    <p:sldMasterId id="2147483664" r:id="rId13"/>
    <p:sldMasterId id="2147483666" r:id="rId14"/>
    <p:sldMasterId id="2147483668" r:id="rId15"/>
    <p:sldMasterId id="2147483683" r:id="rId16"/>
    <p:sldMasterId id="2147483696" r:id="rId17"/>
  </p:sldMasterIdLst>
  <p:notesMasterIdLst>
    <p:notesMasterId r:id="rId21"/>
  </p:notesMasterIdLst>
  <p:handoutMasterIdLst>
    <p:handoutMasterId r:id="rId22"/>
  </p:handoutMasterIdLst>
  <p:sldIdLst>
    <p:sldId id="272" r:id="rId18"/>
    <p:sldId id="300" r:id="rId19"/>
    <p:sldId id="301" r:id="rId20"/>
  </p:sldIdLst>
  <p:sldSz cx="9144000" cy="6858000" type="screen4x3"/>
  <p:notesSz cx="6858000" cy="9144000"/>
  <p:defaultTextStyle>
    <a:lvl1pPr algn="ctr" defTabSz="405318">
      <a:defRPr sz="2500">
        <a:latin typeface="+mn-lt"/>
        <a:ea typeface="+mn-ea"/>
        <a:cs typeface="+mn-cs"/>
        <a:sym typeface="Helvetica Light"/>
      </a:defRPr>
    </a:lvl1pPr>
    <a:lvl2pPr indent="158603" algn="ctr" defTabSz="405318">
      <a:defRPr sz="2500">
        <a:latin typeface="+mn-lt"/>
        <a:ea typeface="+mn-ea"/>
        <a:cs typeface="+mn-cs"/>
        <a:sym typeface="Helvetica Light"/>
      </a:defRPr>
    </a:lvl2pPr>
    <a:lvl3pPr indent="317205" algn="ctr" defTabSz="405318">
      <a:defRPr sz="2500">
        <a:latin typeface="+mn-lt"/>
        <a:ea typeface="+mn-ea"/>
        <a:cs typeface="+mn-cs"/>
        <a:sym typeface="Helvetica Light"/>
      </a:defRPr>
    </a:lvl3pPr>
    <a:lvl4pPr indent="475808" algn="ctr" defTabSz="405318">
      <a:defRPr sz="2500">
        <a:latin typeface="+mn-lt"/>
        <a:ea typeface="+mn-ea"/>
        <a:cs typeface="+mn-cs"/>
        <a:sym typeface="Helvetica Light"/>
      </a:defRPr>
    </a:lvl4pPr>
    <a:lvl5pPr indent="634411" algn="ctr" defTabSz="405318">
      <a:defRPr sz="2500">
        <a:latin typeface="+mn-lt"/>
        <a:ea typeface="+mn-ea"/>
        <a:cs typeface="+mn-cs"/>
        <a:sym typeface="Helvetica Light"/>
      </a:defRPr>
    </a:lvl5pPr>
    <a:lvl6pPr indent="793013" algn="ctr" defTabSz="405318">
      <a:defRPr sz="2500">
        <a:latin typeface="+mn-lt"/>
        <a:ea typeface="+mn-ea"/>
        <a:cs typeface="+mn-cs"/>
        <a:sym typeface="Helvetica Light"/>
      </a:defRPr>
    </a:lvl6pPr>
    <a:lvl7pPr indent="951616" algn="ctr" defTabSz="405318">
      <a:defRPr sz="2500">
        <a:latin typeface="+mn-lt"/>
        <a:ea typeface="+mn-ea"/>
        <a:cs typeface="+mn-cs"/>
        <a:sym typeface="Helvetica Light"/>
      </a:defRPr>
    </a:lvl7pPr>
    <a:lvl8pPr indent="1110219" algn="ctr" defTabSz="405318">
      <a:defRPr sz="2500">
        <a:latin typeface="+mn-lt"/>
        <a:ea typeface="+mn-ea"/>
        <a:cs typeface="+mn-cs"/>
        <a:sym typeface="Helvetica Light"/>
      </a:defRPr>
    </a:lvl8pPr>
    <a:lvl9pPr indent="1268821" algn="ctr" defTabSz="405318">
      <a:defRPr sz="25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1D60"/>
    <a:srgbClr val="1E7419"/>
    <a:srgbClr val="17A3AB"/>
    <a:srgbClr val="0F6699"/>
    <a:srgbClr val="178CCC"/>
    <a:srgbClr val="B2B8BF"/>
    <a:srgbClr val="127582"/>
    <a:srgbClr val="031F33"/>
    <a:srgbClr val="143840"/>
    <a:srgbClr val="830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7" autoAdjust="0"/>
    <p:restoredTop sz="94699"/>
  </p:normalViewPr>
  <p:slideViewPr>
    <p:cSldViewPr snapToGrid="0" snapToObjects="1" showGuides="1">
      <p:cViewPr varScale="1">
        <p:scale>
          <a:sx n="80" d="100"/>
          <a:sy n="80" d="100"/>
        </p:scale>
        <p:origin x="6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29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FACA5-F08F-DA4F-B595-F336BF1023D6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D304F-8DF3-3C44-814C-31BF56EE3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9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093285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17205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1pPr>
    <a:lvl2pPr indent="158603" defTabSz="317205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2pPr>
    <a:lvl3pPr indent="317205" defTabSz="317205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3pPr>
    <a:lvl4pPr indent="475808" defTabSz="317205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4pPr>
    <a:lvl5pPr indent="634411" defTabSz="317205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5pPr>
    <a:lvl6pPr indent="793013" defTabSz="317205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6pPr>
    <a:lvl7pPr indent="951616" defTabSz="317205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7pPr>
    <a:lvl8pPr indent="1110219" defTabSz="317205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8pPr>
    <a:lvl9pPr indent="1268821" defTabSz="317205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4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4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38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5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87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6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48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6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65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7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2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8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2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09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4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00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21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32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98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22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3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04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4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36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em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2" descr="http://intranet/sites/Home/Business%20Stationery/Partners%E2%80%99%20Logos/PEPFAR%20Logo/PEPFAR%20South%20Africa%20Partnership%20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5405840"/>
            <a:ext cx="966797" cy="103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ntranet/sites/Home/Business%20Stationery/Partners%E2%80%99%20Logos/USAID%20Logo/USAID%20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7" y="5459782"/>
            <a:ext cx="3044393" cy="9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5005" r="11918" b="23005"/>
          <a:stretch/>
        </p:blipFill>
        <p:spPr>
          <a:xfrm>
            <a:off x="6819900" y="5426655"/>
            <a:ext cx="2045039" cy="9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0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9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1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10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7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6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7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5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5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5005" r="11918" b="23005"/>
          <a:stretch/>
        </p:blipFill>
        <p:spPr>
          <a:xfrm>
            <a:off x="204587" y="5514337"/>
            <a:ext cx="2045039" cy="934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17" y="5514337"/>
            <a:ext cx="2559147" cy="1023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5" y="5717144"/>
            <a:ext cx="2476813" cy="7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2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5005" r="11918" b="23005"/>
          <a:stretch/>
        </p:blipFill>
        <p:spPr>
          <a:xfrm>
            <a:off x="204587" y="5514337"/>
            <a:ext cx="2045039" cy="934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17" y="5514337"/>
            <a:ext cx="2559147" cy="1023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94" y="5349373"/>
            <a:ext cx="1300939" cy="12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5005" r="11918" b="23005"/>
          <a:stretch/>
        </p:blipFill>
        <p:spPr>
          <a:xfrm>
            <a:off x="204587" y="5514337"/>
            <a:ext cx="2045039" cy="934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17" y="5514337"/>
            <a:ext cx="2559147" cy="1023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5" y="5588572"/>
            <a:ext cx="2367419" cy="8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5005" r="11918" b="23005"/>
          <a:stretch/>
        </p:blipFill>
        <p:spPr>
          <a:xfrm>
            <a:off x="204587" y="5514337"/>
            <a:ext cx="2045039" cy="934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86" y="5143499"/>
            <a:ext cx="1667477" cy="15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4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3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4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defTabSz="317205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904" indent="-237904" algn="l" defTabSz="31720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5459" indent="-198253" algn="l" defTabSz="317205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93013" indent="-158603" algn="l" defTabSz="317205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219" indent="-158603" algn="l" defTabSz="317205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7424" indent="-158603" algn="l" defTabSz="317205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629" indent="-158603" algn="l" defTabSz="317205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1835" indent="-158603" algn="l" defTabSz="317205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040" indent="-158603" algn="l" defTabSz="317205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246" indent="-158603" algn="l" defTabSz="317205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72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05" algn="l" defTabSz="3172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4411" algn="l" defTabSz="3172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1616" algn="l" defTabSz="3172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8821" algn="l" defTabSz="3172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027" algn="l" defTabSz="3172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232" algn="l" defTabSz="3172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438" algn="l" defTabSz="3172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7643" algn="l" defTabSz="31720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4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6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1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0133"/>
            <a:ext cx="8788400" cy="1631216"/>
          </a:xfrm>
          <a:prstGeom prst="rect">
            <a:avLst/>
          </a:prstGeom>
          <a:solidFill>
            <a:srgbClr val="17A3AB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chemeClr val="bg1"/>
                </a:solidFill>
              </a:rPr>
              <a:t>“</a:t>
            </a:r>
            <a:r>
              <a:rPr lang="en-US" b="1" i="1" u="sng" dirty="0" smtClean="0">
                <a:solidFill>
                  <a:schemeClr val="bg1"/>
                </a:solidFill>
              </a:rPr>
              <a:t>They </a:t>
            </a:r>
            <a:r>
              <a:rPr lang="en-US" b="1" i="1" u="sng" dirty="0">
                <a:solidFill>
                  <a:schemeClr val="bg1"/>
                </a:solidFill>
              </a:rPr>
              <a:t>must understand us as sex workers</a:t>
            </a:r>
            <a:r>
              <a:rPr lang="en-US" b="1" i="1" dirty="0">
                <a:solidFill>
                  <a:schemeClr val="bg1"/>
                </a:solidFill>
              </a:rPr>
              <a:t>”: health service perspectives among female sex workers in the context of </a:t>
            </a:r>
            <a:r>
              <a:rPr lang="en-US" b="1" i="1" dirty="0" err="1">
                <a:solidFill>
                  <a:schemeClr val="bg1"/>
                </a:solidFill>
              </a:rPr>
              <a:t>PrEP</a:t>
            </a:r>
            <a:r>
              <a:rPr lang="en-US" b="1" i="1" dirty="0">
                <a:solidFill>
                  <a:schemeClr val="bg1"/>
                </a:solidFill>
              </a:rPr>
              <a:t> and early ART introduction in the TAPS Demonstration Project, South Africa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1" y="2049802"/>
            <a:ext cx="8788399" cy="38625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spcAft>
                <a:spcPts val="1800"/>
              </a:spcAft>
            </a:pPr>
            <a:r>
              <a:rPr lang="en-US" b="1" u="sng" dirty="0" smtClean="0">
                <a:solidFill>
                  <a:schemeClr val="bg1"/>
                </a:solidFill>
              </a:rPr>
              <a:t>Background and Methods</a:t>
            </a:r>
            <a:endParaRPr lang="en-US" b="1" dirty="0" smtClean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Female sex workers are a focus of </a:t>
            </a:r>
            <a:r>
              <a:rPr lang="en-US" dirty="0" err="1" smtClean="0">
                <a:solidFill>
                  <a:schemeClr val="bg1"/>
                </a:solidFill>
              </a:rPr>
              <a:t>specialised</a:t>
            </a:r>
            <a:r>
              <a:rPr lang="en-US" dirty="0" smtClean="0">
                <a:solidFill>
                  <a:schemeClr val="bg1"/>
                </a:solidFill>
              </a:rPr>
              <a:t> programming in South Africa as a key population (SANAC National Plan)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Focus group discussions as part of formative research </a:t>
            </a:r>
            <a:r>
              <a:rPr lang="en-US" b="1" dirty="0" smtClean="0">
                <a:solidFill>
                  <a:schemeClr val="bg1"/>
                </a:solidFill>
              </a:rPr>
              <a:t>to explore experiences with health services and gather input on best practices</a:t>
            </a:r>
            <a:endParaRPr lang="en-US" b="1" dirty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 two sites, snow ball sampling through peer educator social networks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9600" y="6079063"/>
            <a:ext cx="5842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Authors</a:t>
            </a:r>
            <a:r>
              <a:rPr lang="en-US" sz="2000" dirty="0" smtClean="0"/>
              <a:t>: Robyn </a:t>
            </a:r>
            <a:r>
              <a:rPr lang="en-US" sz="2000" dirty="0" err="1" smtClean="0"/>
              <a:t>Eakle</a:t>
            </a:r>
            <a:r>
              <a:rPr lang="en-US" sz="2000" dirty="0" smtClean="0"/>
              <a:t>, Adam Bourne, Gabriela Gomez, </a:t>
            </a:r>
          </a:p>
          <a:p>
            <a:pPr algn="l"/>
            <a:r>
              <a:rPr lang="en-US" sz="2000" dirty="0" smtClean="0"/>
              <a:t>Francois Venter, Helen Rees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24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1" y="68606"/>
            <a:ext cx="8788399" cy="24776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spcAft>
                <a:spcPts val="1800"/>
              </a:spcAft>
            </a:pPr>
            <a:r>
              <a:rPr lang="en-US" sz="2400" b="1" u="sng" dirty="0" smtClean="0">
                <a:solidFill>
                  <a:schemeClr val="bg1"/>
                </a:solidFill>
              </a:rPr>
              <a:t>Results - Demographics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6 FGDs; 69 participants; ages 22-60 (</a:t>
            </a:r>
            <a:r>
              <a:rPr lang="en-US" sz="2400" dirty="0" err="1" smtClean="0">
                <a:solidFill>
                  <a:schemeClr val="bg1"/>
                </a:solidFill>
              </a:rPr>
              <a:t>avg</a:t>
            </a:r>
            <a:r>
              <a:rPr lang="en-US" sz="2400" dirty="0" smtClean="0">
                <a:solidFill>
                  <a:schemeClr val="bg1"/>
                </a:solidFill>
              </a:rPr>
              <a:t> 35)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24% Gauteng province; 45% other </a:t>
            </a:r>
            <a:r>
              <a:rPr lang="en-US" sz="2400" dirty="0" smtClean="0">
                <a:solidFill>
                  <a:schemeClr val="bg1"/>
                </a:solidFill>
              </a:rPr>
              <a:t>provinces; 31% cross boarder migrants;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At least some school (96% secondary); almost all single (93%)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1" y="4253264"/>
            <a:ext cx="3539066" cy="2531867"/>
          </a:xfrm>
          <a:prstGeom prst="rect">
            <a:avLst/>
          </a:prstGeom>
          <a:solidFill>
            <a:srgbClr val="17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7600" tIns="327600" rIns="327600" bIns="327600" rtlCol="0" anchor="t" anchorCtr="0"/>
          <a:lstStyle/>
          <a:p>
            <a:pPr algn="l"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5855" y="3191912"/>
            <a:ext cx="3424133" cy="1784308"/>
          </a:xfrm>
          <a:prstGeom prst="rect">
            <a:avLst/>
          </a:prstGeom>
          <a:solidFill>
            <a:srgbClr val="14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7600" tIns="327600" rIns="327600" bIns="327600" rtlCol="0" anchor="t" anchorCtr="0"/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endParaRPr lang="en-US" sz="1400" baseline="0" dirty="0" smtClean="0">
              <a:effectLst/>
              <a:latin typeface="Trebuchet M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6127" y="4743193"/>
            <a:ext cx="2769600" cy="1765627"/>
          </a:xfrm>
          <a:prstGeom prst="rect">
            <a:avLst/>
          </a:prstGeom>
          <a:solidFill>
            <a:srgbClr val="1B9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7600" tIns="327600" rIns="327600" bIns="327600" rtlCol="0" anchor="t" anchorCtr="0"/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endParaRPr lang="en-US" sz="1400" baseline="0" dirty="0" smtClean="0">
              <a:effectLst/>
              <a:latin typeface="Trebuchet M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1" y="4361794"/>
            <a:ext cx="3539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Past experiences of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stigma </a:t>
            </a:r>
            <a:r>
              <a:rPr lang="en-US" sz="2400" b="1" dirty="0">
                <a:solidFill>
                  <a:schemeClr val="bg1"/>
                </a:solidFill>
              </a:rPr>
              <a:t>and discrimination </a:t>
            </a:r>
            <a:r>
              <a:rPr lang="en-US" sz="2400" dirty="0">
                <a:solidFill>
                  <a:schemeClr val="bg1"/>
                </a:solidFill>
              </a:rPr>
              <a:t>cited as major barrier to </a:t>
            </a:r>
            <a:r>
              <a:rPr lang="en-US" sz="2400" dirty="0" err="1">
                <a:solidFill>
                  <a:schemeClr val="bg1"/>
                </a:solidFill>
              </a:rPr>
              <a:t>PrEP</a:t>
            </a:r>
            <a:r>
              <a:rPr lang="en-US" sz="2400" dirty="0">
                <a:solidFill>
                  <a:schemeClr val="bg1"/>
                </a:solidFill>
              </a:rPr>
              <a:t> and early ART – </a:t>
            </a:r>
            <a:r>
              <a:rPr lang="en-US" sz="2400" b="1" dirty="0">
                <a:solidFill>
                  <a:schemeClr val="bg1"/>
                </a:solidFill>
              </a:rPr>
              <a:t>“</a:t>
            </a:r>
            <a:r>
              <a:rPr lang="en-US" sz="2400" b="1" u="sng" dirty="0">
                <a:solidFill>
                  <a:schemeClr val="bg1"/>
                </a:solidFill>
              </a:rPr>
              <a:t>Feeling free</a:t>
            </a:r>
            <a:r>
              <a:rPr lang="en-US" sz="2400" b="1" dirty="0">
                <a:solidFill>
                  <a:schemeClr val="bg1"/>
                </a:solidFill>
              </a:rPr>
              <a:t>” is very important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1320" y="3321895"/>
            <a:ext cx="3288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</a:pPr>
            <a:r>
              <a:rPr lang="en-US" sz="2400" b="1" dirty="0">
                <a:solidFill>
                  <a:schemeClr val="bg1"/>
                </a:solidFill>
              </a:rPr>
              <a:t>Accessibility</a:t>
            </a:r>
            <a:r>
              <a:rPr lang="en-US" sz="2400" dirty="0">
                <a:solidFill>
                  <a:schemeClr val="bg1"/>
                </a:solidFill>
              </a:rPr>
              <a:t> through mobile clinics was an important to include in flexible services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74127" y="4820629"/>
            <a:ext cx="264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Peer-led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supported </a:t>
            </a:r>
            <a:r>
              <a:rPr lang="en-US" sz="2400" b="1" dirty="0">
                <a:solidFill>
                  <a:schemeClr val="bg1"/>
                </a:solidFill>
              </a:rPr>
              <a:t>services</a:t>
            </a:r>
            <a:r>
              <a:rPr lang="en-US" sz="2400" dirty="0">
                <a:solidFill>
                  <a:schemeClr val="bg1"/>
                </a:solidFill>
              </a:rPr>
              <a:t> highlighted as best </a:t>
            </a:r>
            <a:r>
              <a:rPr lang="en-US" sz="2400" dirty="0" smtClean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1" y="3284360"/>
            <a:ext cx="3285066" cy="477054"/>
          </a:xfrm>
          <a:prstGeom prst="rect">
            <a:avLst/>
          </a:prstGeom>
          <a:solidFill>
            <a:srgbClr val="3A1D60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u="sng" dirty="0" smtClean="0">
                <a:solidFill>
                  <a:schemeClr val="bg1"/>
                </a:solidFill>
              </a:rPr>
              <a:t>Results- Perspectives</a:t>
            </a:r>
          </a:p>
        </p:txBody>
      </p:sp>
    </p:spTree>
    <p:extLst>
      <p:ext uri="{BB962C8B-B14F-4D97-AF65-F5344CB8AC3E}">
        <p14:creationId xmlns:p14="http://schemas.microsoft.com/office/powerpoint/2010/main" val="35942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2" y="5573926"/>
            <a:ext cx="2080683" cy="10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182" y="237071"/>
            <a:ext cx="50948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800"/>
              </a:spcAft>
            </a:pPr>
            <a:r>
              <a:rPr lang="en-US" sz="2800" b="1" u="sng" dirty="0" smtClean="0">
                <a:solidFill>
                  <a:schemeClr val="bg1"/>
                </a:solidFill>
              </a:rPr>
              <a:t>Conclusions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Critical to address stigma for successful </a:t>
            </a:r>
            <a:r>
              <a:rPr lang="en-US" sz="2400" dirty="0" err="1" smtClean="0">
                <a:solidFill>
                  <a:schemeClr val="bg1"/>
                </a:solidFill>
              </a:rPr>
              <a:t>PrEP</a:t>
            </a:r>
            <a:r>
              <a:rPr lang="en-US" sz="2400" dirty="0" smtClean="0">
                <a:solidFill>
                  <a:schemeClr val="bg1"/>
                </a:solidFill>
              </a:rPr>
              <a:t> and early ART implementation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Sex workers </a:t>
            </a:r>
            <a:r>
              <a:rPr lang="en-US" sz="2400" b="1" u="sng" dirty="0" smtClean="0">
                <a:solidFill>
                  <a:schemeClr val="bg1"/>
                </a:solidFill>
              </a:rPr>
              <a:t>must be involved </a:t>
            </a:r>
            <a:r>
              <a:rPr lang="en-US" sz="2400" dirty="0" smtClean="0">
                <a:solidFill>
                  <a:schemeClr val="bg1"/>
                </a:solidFill>
              </a:rPr>
              <a:t>in developing and delivering the interventions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40695"/>
            <a:ext cx="9144000" cy="5146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1601" y="5573926"/>
            <a:ext cx="619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>
                <a:solidFill>
                  <a:schemeClr val="bg1"/>
                </a:solidFill>
              </a:rPr>
              <a:t>Acknowledgements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Participants; TAPS staff; Co-authors;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Bill &amp; Melinda Gates Foundation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3897922"/>
            <a:ext cx="5132918" cy="100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71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theme/theme1.xml><?xml version="1.0" encoding="utf-8"?>
<a:theme xmlns:a="http://schemas.openxmlformats.org/drawingml/2006/main" name="USAID/PEPF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reaker Slid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Breaker Slide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Breaker Slide 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Breaker Slide 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Breaker Slide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H &amp; Gauteng DO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OH &amp; CO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H &amp; North West DO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its RHI &amp; Wits Universi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er Slid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reaker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Breaker Slid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Breaker Slid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EFEB44FCA63A4C9FE56775298D470C" ma:contentTypeVersion="0" ma:contentTypeDescription="Create a new document." ma:contentTypeScope="" ma:versionID="2ec58b1ad505192fe836c9f38cc17a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87E859-09B7-4A6D-A66B-DDCB784C8063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83B1BAA-8066-4A1C-9326-67DCB4BFE1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55F84D-8662-48D0-85B4-97D644741D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232</Words>
  <Application>Microsoft Office PowerPoint</Application>
  <PresentationFormat>On-screen Show (4:3)</PresentationFormat>
  <Paragraphs>23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</vt:i4>
      </vt:variant>
    </vt:vector>
  </HeadingPairs>
  <TitlesOfParts>
    <vt:vector size="22" baseType="lpstr">
      <vt:lpstr>Arial</vt:lpstr>
      <vt:lpstr>Avenir Roman</vt:lpstr>
      <vt:lpstr>Calibri</vt:lpstr>
      <vt:lpstr>Helvetica Light</vt:lpstr>
      <vt:lpstr>Trebuchet MS</vt:lpstr>
      <vt:lpstr>USAID/PEPFAR</vt:lpstr>
      <vt:lpstr>DOH &amp; Gauteng DOH</vt:lpstr>
      <vt:lpstr>DOH &amp; COJ</vt:lpstr>
      <vt:lpstr>DOH &amp; North West DOH</vt:lpstr>
      <vt:lpstr>Wits RHI &amp; Wits University</vt:lpstr>
      <vt:lpstr>Breaker Slide 1</vt:lpstr>
      <vt:lpstr>Breaker Slide 2</vt:lpstr>
      <vt:lpstr>Breaker Slide 3</vt:lpstr>
      <vt:lpstr>Breaker Slide 4</vt:lpstr>
      <vt:lpstr>Breaker Slide 5</vt:lpstr>
      <vt:lpstr>Breaker Slide 6</vt:lpstr>
      <vt:lpstr>Breaker Slide 7</vt:lpstr>
      <vt:lpstr>Breaker Slide 8</vt:lpstr>
      <vt:lpstr>Breaker Slide 9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Nkunda Vundamina</dc:creator>
  <cp:lastModifiedBy>Saal</cp:lastModifiedBy>
  <cp:revision>262</cp:revision>
  <dcterms:modified xsi:type="dcterms:W3CDTF">2018-07-25T15:23:38Z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0x010100ABEFEB44FCA63A4C9FE56775298D470C</vt:lpwstr>
  </property>
</Properties>
</file>